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  <p:sldMasterId id="2147483674" r:id="rId5"/>
    <p:sldMasterId id="2147483687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6858000" cx="12188825"/>
  <p:notesSz cx="7008800" cy="9294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j7evD3We16ozXF4PbHvbix5DXK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customschemas.google.com/relationships/presentationmetadata" Target="meta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009200" cy="929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0"/>
            <a:ext cx="3038400" cy="46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970440" y="0"/>
            <a:ext cx="3038400" cy="46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407520" y="696960"/>
            <a:ext cx="6194520" cy="3486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701280" y="4416120"/>
            <a:ext cx="5607000" cy="418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0" y="8829720"/>
            <a:ext cx="3038400" cy="4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2" type="sldNum"/>
          </p:nvPr>
        </p:nvSpPr>
        <p:spPr>
          <a:xfrm>
            <a:off x="3970440" y="8829720"/>
            <a:ext cx="3038400" cy="4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:notes"/>
          <p:cNvSpPr txBox="1"/>
          <p:nvPr>
            <p:ph idx="1" type="body"/>
          </p:nvPr>
        </p:nvSpPr>
        <p:spPr>
          <a:xfrm>
            <a:off x="701280" y="4416120"/>
            <a:ext cx="5607000" cy="418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/>
          </a:p>
        </p:txBody>
      </p:sp>
      <p:sp>
        <p:nvSpPr>
          <p:cNvPr id="288" name="Google Shape;288;p1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c35e1c43c_0_97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bc35e1c43c_0_97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bc35e1c43c_0_97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c35e1c43c_0_93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gbc35e1c43c_0_93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bc35e1c43c_0_93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c35e1c43c_0_111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bc35e1c43c_0_111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bc35e1c43c_0_111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c35e1c43c_0_115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bc35e1c43c_0_115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bc35e1c43c_0_115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c35e1c43c_0_119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gbc35e1c43c_0_119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bc35e1c43c_0_119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c35e1c43c_0_123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gbc35e1c43c_0_123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bc35e1c43c_0_123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c35e1c43c_0_127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bc35e1c43c_0_127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bc35e1c43c_0_127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c35e1c43c_0_131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bc35e1c43c_0_131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bc35e1c43c_0_131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c35e1c43c_0_135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bc35e1c43c_0_135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bc35e1c43c_0_135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c35e1c43c_0_139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gbc35e1c43c_0_139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bc35e1c43c_0_139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701280" y="4416120"/>
            <a:ext cx="5607000" cy="418284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35e1c43c_0_176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gbc35e1c43c_0_176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bc35e1c43c_0_176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35e1c43c_0_182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gbc35e1c43c_0_182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bc35e1c43c_0_182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3:notes"/>
          <p:cNvSpPr txBox="1"/>
          <p:nvPr>
            <p:ph idx="1" type="body"/>
          </p:nvPr>
        </p:nvSpPr>
        <p:spPr>
          <a:xfrm>
            <a:off x="701280" y="4416120"/>
            <a:ext cx="5607000" cy="4182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2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:notes"/>
          <p:cNvSpPr/>
          <p:nvPr/>
        </p:nvSpPr>
        <p:spPr>
          <a:xfrm>
            <a:off x="3970440" y="8829720"/>
            <a:ext cx="3038400" cy="465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c35e1c43c_0_1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bc35e1c43c_0_1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gbc35e1c43c_0_1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c35e1c43c_0_17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gbc35e1c43c_0_17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bc35e1c43c_0_17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c35e1c43c_0_13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bc35e1c43c_0_13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bc35e1c43c_0_13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c35e1c43c_0_9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bc35e1c43c_0_9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bc35e1c43c_0_9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c35e1c43c_0_80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bc35e1c43c_0_80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bc35e1c43c_0_80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c35e1c43c_0_101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bc35e1c43c_0_101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bc35e1c43c_0_101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c35e1c43c_0_76:notes"/>
          <p:cNvSpPr/>
          <p:nvPr>
            <p:ph idx="2" type="sldImg"/>
          </p:nvPr>
        </p:nvSpPr>
        <p:spPr>
          <a:xfrm>
            <a:off x="407988" y="696913"/>
            <a:ext cx="6194425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bc35e1c43c_0_76:notes"/>
          <p:cNvSpPr txBox="1"/>
          <p:nvPr>
            <p:ph idx="1" type="body"/>
          </p:nvPr>
        </p:nvSpPr>
        <p:spPr>
          <a:xfrm>
            <a:off x="701280" y="4416120"/>
            <a:ext cx="56070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3225" spcFirstLastPara="1" rIns="93225" wrap="square" tIns="46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gbc35e1c43c_0_76:notes"/>
          <p:cNvSpPr txBox="1"/>
          <p:nvPr>
            <p:ph idx="12" type="sldNum"/>
          </p:nvPr>
        </p:nvSpPr>
        <p:spPr>
          <a:xfrm>
            <a:off x="3970440" y="8829720"/>
            <a:ext cx="3038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3225" spcFirstLastPara="1" rIns="93225" wrap="square" tIns="46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815760" y="141300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2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4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81576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2" type="body"/>
          </p:nvPr>
        </p:nvSpPr>
        <p:spPr>
          <a:xfrm>
            <a:off x="449064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1"/>
          <p:cNvSpPr txBox="1"/>
          <p:nvPr>
            <p:ph idx="3" type="body"/>
          </p:nvPr>
        </p:nvSpPr>
        <p:spPr>
          <a:xfrm>
            <a:off x="816552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4" type="body"/>
          </p:nvPr>
        </p:nvSpPr>
        <p:spPr>
          <a:xfrm>
            <a:off x="81576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5" type="body"/>
          </p:nvPr>
        </p:nvSpPr>
        <p:spPr>
          <a:xfrm>
            <a:off x="449064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6" type="body"/>
          </p:nvPr>
        </p:nvSpPr>
        <p:spPr>
          <a:xfrm>
            <a:off x="816552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subTitle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66400" y="87480"/>
            <a:ext cx="10868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3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3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815760" y="141300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4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81576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49064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3" type="body"/>
          </p:nvPr>
        </p:nvSpPr>
        <p:spPr>
          <a:xfrm>
            <a:off x="816552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4" type="body"/>
          </p:nvPr>
        </p:nvSpPr>
        <p:spPr>
          <a:xfrm>
            <a:off x="81576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5" type="body"/>
          </p:nvPr>
        </p:nvSpPr>
        <p:spPr>
          <a:xfrm>
            <a:off x="449064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6" type="body"/>
          </p:nvPr>
        </p:nvSpPr>
        <p:spPr>
          <a:xfrm>
            <a:off x="816552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idx="1" type="subTitle"/>
          </p:nvPr>
        </p:nvSpPr>
        <p:spPr>
          <a:xfrm>
            <a:off x="266400" y="87480"/>
            <a:ext cx="10868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7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7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7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3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3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0"/>
          <p:cNvSpPr txBox="1"/>
          <p:nvPr>
            <p:ph idx="1" type="body"/>
          </p:nvPr>
        </p:nvSpPr>
        <p:spPr>
          <a:xfrm>
            <a:off x="815760" y="141300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0"/>
          <p:cNvSpPr txBox="1"/>
          <p:nvPr>
            <p:ph idx="2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1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1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1"/>
          <p:cNvSpPr txBox="1"/>
          <p:nvPr>
            <p:ph idx="4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2"/>
          <p:cNvSpPr txBox="1"/>
          <p:nvPr>
            <p:ph idx="1" type="body"/>
          </p:nvPr>
        </p:nvSpPr>
        <p:spPr>
          <a:xfrm>
            <a:off x="81576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2" type="body"/>
          </p:nvPr>
        </p:nvSpPr>
        <p:spPr>
          <a:xfrm>
            <a:off x="449064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2"/>
          <p:cNvSpPr txBox="1"/>
          <p:nvPr>
            <p:ph idx="3" type="body"/>
          </p:nvPr>
        </p:nvSpPr>
        <p:spPr>
          <a:xfrm>
            <a:off x="816552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4" type="body"/>
          </p:nvPr>
        </p:nvSpPr>
        <p:spPr>
          <a:xfrm>
            <a:off x="81576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5" type="body"/>
          </p:nvPr>
        </p:nvSpPr>
        <p:spPr>
          <a:xfrm>
            <a:off x="449064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2"/>
          <p:cNvSpPr txBox="1"/>
          <p:nvPr>
            <p:ph idx="6" type="body"/>
          </p:nvPr>
        </p:nvSpPr>
        <p:spPr>
          <a:xfrm>
            <a:off x="816552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5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5"/>
          <p:cNvSpPr txBox="1"/>
          <p:nvPr>
            <p:ph idx="1" type="subTitle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7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"/>
          <p:cNvSpPr txBox="1"/>
          <p:nvPr>
            <p:ph idx="1" type="subTitle"/>
          </p:nvPr>
        </p:nvSpPr>
        <p:spPr>
          <a:xfrm>
            <a:off x="266400" y="87480"/>
            <a:ext cx="10868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0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0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0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1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1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1"/>
          <p:cNvSpPr txBox="1"/>
          <p:nvPr>
            <p:ph idx="3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2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2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2"/>
          <p:cNvSpPr txBox="1"/>
          <p:nvPr>
            <p:ph idx="3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3"/>
          <p:cNvSpPr txBox="1"/>
          <p:nvPr>
            <p:ph idx="1" type="body"/>
          </p:nvPr>
        </p:nvSpPr>
        <p:spPr>
          <a:xfrm>
            <a:off x="815760" y="141300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3"/>
          <p:cNvSpPr txBox="1"/>
          <p:nvPr>
            <p:ph idx="2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4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4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4"/>
          <p:cNvSpPr txBox="1"/>
          <p:nvPr>
            <p:ph idx="4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5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5"/>
          <p:cNvSpPr txBox="1"/>
          <p:nvPr>
            <p:ph idx="1" type="body"/>
          </p:nvPr>
        </p:nvSpPr>
        <p:spPr>
          <a:xfrm>
            <a:off x="81576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5"/>
          <p:cNvSpPr txBox="1"/>
          <p:nvPr>
            <p:ph idx="2" type="body"/>
          </p:nvPr>
        </p:nvSpPr>
        <p:spPr>
          <a:xfrm>
            <a:off x="449064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5"/>
          <p:cNvSpPr txBox="1"/>
          <p:nvPr>
            <p:ph idx="3" type="body"/>
          </p:nvPr>
        </p:nvSpPr>
        <p:spPr>
          <a:xfrm>
            <a:off x="816552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5"/>
          <p:cNvSpPr txBox="1"/>
          <p:nvPr>
            <p:ph idx="4" type="body"/>
          </p:nvPr>
        </p:nvSpPr>
        <p:spPr>
          <a:xfrm>
            <a:off x="81576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5"/>
          <p:cNvSpPr txBox="1"/>
          <p:nvPr>
            <p:ph idx="5" type="body"/>
          </p:nvPr>
        </p:nvSpPr>
        <p:spPr>
          <a:xfrm>
            <a:off x="449064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5"/>
          <p:cNvSpPr txBox="1"/>
          <p:nvPr>
            <p:ph idx="6" type="body"/>
          </p:nvPr>
        </p:nvSpPr>
        <p:spPr>
          <a:xfrm>
            <a:off x="816552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1" type="subTitle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9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0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60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 txBox="1"/>
          <p:nvPr>
            <p:ph idx="1" type="subTitle"/>
          </p:nvPr>
        </p:nvSpPr>
        <p:spPr>
          <a:xfrm>
            <a:off x="266400" y="87480"/>
            <a:ext cx="10868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63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63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63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4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4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64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64"/>
          <p:cNvSpPr txBox="1"/>
          <p:nvPr>
            <p:ph idx="3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5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5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5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5"/>
          <p:cNvSpPr txBox="1"/>
          <p:nvPr>
            <p:ph idx="3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6"/>
          <p:cNvSpPr txBox="1"/>
          <p:nvPr>
            <p:ph idx="1" type="body"/>
          </p:nvPr>
        </p:nvSpPr>
        <p:spPr>
          <a:xfrm>
            <a:off x="815760" y="141300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66"/>
          <p:cNvSpPr txBox="1"/>
          <p:nvPr>
            <p:ph idx="2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7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7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67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7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7"/>
          <p:cNvSpPr txBox="1"/>
          <p:nvPr>
            <p:ph idx="4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idx="1" type="subTitle"/>
          </p:nvPr>
        </p:nvSpPr>
        <p:spPr>
          <a:xfrm>
            <a:off x="266400" y="87480"/>
            <a:ext cx="10868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8"/>
          <p:cNvSpPr txBox="1"/>
          <p:nvPr>
            <p:ph idx="1" type="body"/>
          </p:nvPr>
        </p:nvSpPr>
        <p:spPr>
          <a:xfrm>
            <a:off x="81576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68"/>
          <p:cNvSpPr txBox="1"/>
          <p:nvPr>
            <p:ph idx="2" type="body"/>
          </p:nvPr>
        </p:nvSpPr>
        <p:spPr>
          <a:xfrm>
            <a:off x="449064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68"/>
          <p:cNvSpPr txBox="1"/>
          <p:nvPr>
            <p:ph idx="3" type="body"/>
          </p:nvPr>
        </p:nvSpPr>
        <p:spPr>
          <a:xfrm>
            <a:off x="8165520" y="141300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8"/>
          <p:cNvSpPr txBox="1"/>
          <p:nvPr>
            <p:ph idx="4" type="body"/>
          </p:nvPr>
        </p:nvSpPr>
        <p:spPr>
          <a:xfrm>
            <a:off x="81576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68"/>
          <p:cNvSpPr txBox="1"/>
          <p:nvPr>
            <p:ph idx="5" type="body"/>
          </p:nvPr>
        </p:nvSpPr>
        <p:spPr>
          <a:xfrm>
            <a:off x="449064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8"/>
          <p:cNvSpPr txBox="1"/>
          <p:nvPr>
            <p:ph idx="6" type="body"/>
          </p:nvPr>
        </p:nvSpPr>
        <p:spPr>
          <a:xfrm>
            <a:off x="8165520" y="3777120"/>
            <a:ext cx="34995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2" type="body"/>
          </p:nvPr>
        </p:nvSpPr>
        <p:spPr>
          <a:xfrm>
            <a:off x="638568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3" type="body"/>
          </p:nvPr>
        </p:nvSpPr>
        <p:spPr>
          <a:xfrm>
            <a:off x="81576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815760" y="1413000"/>
            <a:ext cx="53043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6385680" y="377712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>
            <a:off x="81576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2" type="body"/>
          </p:nvPr>
        </p:nvSpPr>
        <p:spPr>
          <a:xfrm>
            <a:off x="6385680" y="1413000"/>
            <a:ext cx="53043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3" type="body"/>
          </p:nvPr>
        </p:nvSpPr>
        <p:spPr>
          <a:xfrm>
            <a:off x="815760" y="3777120"/>
            <a:ext cx="108696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/>
          <p:nvPr/>
        </p:nvSpPr>
        <p:spPr>
          <a:xfrm>
            <a:off x="0" y="0"/>
            <a:ext cx="12189001" cy="5037000"/>
          </a:xfrm>
          <a:prstGeom prst="rect">
            <a:avLst/>
          </a:prstGeom>
          <a:solidFill>
            <a:srgbClr val="217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"/>
          <p:cNvSpPr/>
          <p:nvPr/>
        </p:nvSpPr>
        <p:spPr>
          <a:xfrm>
            <a:off x="1440" y="6778800"/>
            <a:ext cx="12185700" cy="90300"/>
          </a:xfrm>
          <a:prstGeom prst="rect">
            <a:avLst/>
          </a:prstGeom>
          <a:solidFill>
            <a:srgbClr val="233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4"/>
          <p:cNvPicPr preferRelativeResize="0"/>
          <p:nvPr/>
        </p:nvPicPr>
        <p:blipFill rotWithShape="1">
          <a:blip r:embed="rId1">
            <a:alphaModFix/>
          </a:blip>
          <a:srcRect b="0" l="0" r="5320" t="0"/>
          <a:stretch/>
        </p:blipFill>
        <p:spPr>
          <a:xfrm>
            <a:off x="10283760" y="5289480"/>
            <a:ext cx="1714680" cy="12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 rotWithShape="1">
          <a:blip r:embed="rId2">
            <a:alphaModFix/>
          </a:blip>
          <a:srcRect b="8323" l="0" r="0" t="0"/>
          <a:stretch/>
        </p:blipFill>
        <p:spPr>
          <a:xfrm>
            <a:off x="149400" y="5321160"/>
            <a:ext cx="1520640" cy="12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/>
          <p:nvPr/>
        </p:nvSpPr>
        <p:spPr>
          <a:xfrm>
            <a:off x="0" y="5037120"/>
            <a:ext cx="12185700" cy="92100"/>
          </a:xfrm>
          <a:prstGeom prst="rect">
            <a:avLst/>
          </a:prstGeom>
          <a:solidFill>
            <a:srgbClr val="233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/>
          <p:cNvSpPr/>
          <p:nvPr/>
        </p:nvSpPr>
        <p:spPr>
          <a:xfrm>
            <a:off x="2476440" y="5487840"/>
            <a:ext cx="7239240" cy="947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3347D"/>
                </a:solidFill>
                <a:latin typeface="Verdana"/>
                <a:ea typeface="Verdana"/>
                <a:cs typeface="Verdana"/>
                <a:sym typeface="Verdana"/>
              </a:rPr>
              <a:t>Infectious Diseases Institute</a:t>
            </a:r>
            <a:endParaRPr b="0" i="0" sz="2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347D"/>
                </a:solidFill>
                <a:latin typeface="Verdana"/>
                <a:ea typeface="Verdana"/>
                <a:cs typeface="Verdana"/>
                <a:sym typeface="Verdana"/>
              </a:rPr>
              <a:t>College of Health Sciences, Makerere University, Uganda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72B5"/>
                </a:solidFill>
                <a:latin typeface="Verdana"/>
                <a:ea typeface="Verdana"/>
                <a:cs typeface="Verdana"/>
                <a:sym typeface="Verdana"/>
              </a:rPr>
              <a:t>Investing In The Future – Impacting Real Lives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-3695760" y="4652640"/>
            <a:ext cx="274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0" y="907920"/>
            <a:ext cx="711300" cy="228600"/>
          </a:xfrm>
          <a:prstGeom prst="rect">
            <a:avLst/>
          </a:prstGeom>
          <a:solidFill>
            <a:srgbClr val="217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787320" y="907920"/>
            <a:ext cx="11401500" cy="228600"/>
          </a:xfrm>
          <a:prstGeom prst="rect">
            <a:avLst/>
          </a:prstGeom>
          <a:solidFill>
            <a:srgbClr val="398D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/>
          <p:nvPr/>
        </p:nvSpPr>
        <p:spPr>
          <a:xfrm>
            <a:off x="0" y="0"/>
            <a:ext cx="12189001" cy="5037000"/>
          </a:xfrm>
          <a:prstGeom prst="rect">
            <a:avLst/>
          </a:prstGeom>
          <a:solidFill>
            <a:srgbClr val="217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440" y="6778800"/>
            <a:ext cx="12185700" cy="90300"/>
          </a:xfrm>
          <a:prstGeom prst="rect">
            <a:avLst/>
          </a:prstGeom>
          <a:solidFill>
            <a:srgbClr val="233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8"/>
          <p:cNvPicPr preferRelativeResize="0"/>
          <p:nvPr/>
        </p:nvPicPr>
        <p:blipFill rotWithShape="1">
          <a:blip r:embed="rId1">
            <a:alphaModFix/>
          </a:blip>
          <a:srcRect b="0" l="0" r="5320" t="0"/>
          <a:stretch/>
        </p:blipFill>
        <p:spPr>
          <a:xfrm>
            <a:off x="10283760" y="5289480"/>
            <a:ext cx="1714680" cy="128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2">
            <a:alphaModFix/>
          </a:blip>
          <a:srcRect b="8323" l="0" r="0" t="0"/>
          <a:stretch/>
        </p:blipFill>
        <p:spPr>
          <a:xfrm>
            <a:off x="149400" y="5321160"/>
            <a:ext cx="1520640" cy="12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0" y="5037120"/>
            <a:ext cx="12185700" cy="92100"/>
          </a:xfrm>
          <a:prstGeom prst="rect">
            <a:avLst/>
          </a:prstGeom>
          <a:solidFill>
            <a:srgbClr val="233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2476440" y="5487840"/>
            <a:ext cx="7239240" cy="94753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23347D"/>
                </a:solidFill>
                <a:latin typeface="Verdana"/>
                <a:ea typeface="Verdana"/>
                <a:cs typeface="Verdana"/>
                <a:sym typeface="Verdana"/>
              </a:rPr>
              <a:t>Infectious Diseases Institute</a:t>
            </a:r>
            <a:endParaRPr b="0" i="0" sz="2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3347D"/>
                </a:solidFill>
                <a:latin typeface="Verdana"/>
                <a:ea typeface="Verdana"/>
                <a:cs typeface="Verdana"/>
                <a:sym typeface="Verdana"/>
              </a:rPr>
              <a:t>College of Health Sciences, Makerere University, Uganda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172B5"/>
                </a:solidFill>
                <a:latin typeface="Verdana"/>
                <a:ea typeface="Verdana"/>
                <a:cs typeface="Verdana"/>
                <a:sym typeface="Verdana"/>
              </a:rPr>
              <a:t>Investing In The Future – Impacting Real Lives</a:t>
            </a:r>
            <a:endParaRPr b="0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" name="Google Shape;128;p8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0" type="dt"/>
          </p:nvPr>
        </p:nvSpPr>
        <p:spPr>
          <a:xfrm>
            <a:off x="-3695760" y="4652640"/>
            <a:ext cx="2741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3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3"/>
          <p:cNvSpPr/>
          <p:nvPr/>
        </p:nvSpPr>
        <p:spPr>
          <a:xfrm>
            <a:off x="0" y="907920"/>
            <a:ext cx="711300" cy="228600"/>
          </a:xfrm>
          <a:prstGeom prst="rect">
            <a:avLst/>
          </a:prstGeom>
          <a:solidFill>
            <a:srgbClr val="217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787320" y="907920"/>
            <a:ext cx="11401500" cy="228600"/>
          </a:xfrm>
          <a:prstGeom prst="rect">
            <a:avLst/>
          </a:prstGeom>
          <a:solidFill>
            <a:srgbClr val="398D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/>
          <p:nvPr/>
        </p:nvSpPr>
        <p:spPr>
          <a:xfrm>
            <a:off x="0" y="1523880"/>
            <a:ext cx="12189001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6"/>
          <p:cNvSpPr/>
          <p:nvPr/>
        </p:nvSpPr>
        <p:spPr>
          <a:xfrm>
            <a:off x="0" y="1600200"/>
            <a:ext cx="1727400" cy="990600"/>
          </a:xfrm>
          <a:prstGeom prst="rect">
            <a:avLst/>
          </a:prstGeom>
          <a:solidFill>
            <a:srgbClr val="2172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6"/>
          <p:cNvSpPr/>
          <p:nvPr/>
        </p:nvSpPr>
        <p:spPr>
          <a:xfrm>
            <a:off x="1828800" y="1600200"/>
            <a:ext cx="10360200" cy="990600"/>
          </a:xfrm>
          <a:prstGeom prst="rect">
            <a:avLst/>
          </a:prstGeom>
          <a:solidFill>
            <a:srgbClr val="398D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6"/>
          <p:cNvSpPr txBox="1"/>
          <p:nvPr>
            <p:ph type="title"/>
          </p:nvPr>
        </p:nvSpPr>
        <p:spPr>
          <a:xfrm>
            <a:off x="266400" y="87480"/>
            <a:ext cx="108681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1" type="body"/>
          </p:nvPr>
        </p:nvSpPr>
        <p:spPr>
          <a:xfrm>
            <a:off x="815760" y="1413000"/>
            <a:ext cx="108696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kiragga@idi.co.u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5" Type="http://schemas.openxmlformats.org/officeDocument/2006/relationships/image" Target="../media/image17.jpg"/><Relationship Id="rId6" Type="http://schemas.openxmlformats.org/officeDocument/2006/relationships/image" Target="../media/image27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who.int/emergencies/diseases/novel-coronavirus-2019/advice-for-public/myth-buster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"/>
          <p:cNvSpPr txBox="1"/>
          <p:nvPr/>
        </p:nvSpPr>
        <p:spPr>
          <a:xfrm>
            <a:off x="368300" y="491227"/>
            <a:ext cx="116646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Mining of social media data to Inform COVID-19 Response in Uganda</a:t>
            </a:r>
            <a:endParaRPr b="0" i="0" sz="6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4000" u="none" cap="none" strike="noStrike">
              <a:solidFill>
                <a:srgbClr val="2334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1" name="Google Shape;291;p1"/>
          <p:cNvSpPr txBox="1"/>
          <p:nvPr/>
        </p:nvSpPr>
        <p:spPr>
          <a:xfrm>
            <a:off x="2134413" y="2496050"/>
            <a:ext cx="79200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42093"/>
              </a:buClr>
              <a:buSzPts val="4000"/>
              <a:buFont typeface="Arial"/>
              <a:buNone/>
            </a:pPr>
            <a:r>
              <a:rPr b="1" i="0" lang="en-US" sz="41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Atwine Mugume. T</a:t>
            </a:r>
            <a:endParaRPr b="0" i="0" sz="2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42093"/>
              </a:buClr>
              <a:buSzPts val="20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Email: twinmugume</a:t>
            </a:r>
            <a:r>
              <a:rPr b="1" i="0" lang="en-US" sz="21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gmail.com,  Twitter: @AtwineMugume</a:t>
            </a:r>
            <a:endParaRPr b="0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c35e1c43c_0_97"/>
          <p:cNvSpPr txBox="1"/>
          <p:nvPr/>
        </p:nvSpPr>
        <p:spPr>
          <a:xfrm>
            <a:off x="838200" y="94848"/>
            <a:ext cx="105156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Word Cloud After Lockdown.</a:t>
            </a:r>
            <a:endParaRPr b="1" i="0" sz="4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bc35e1c43c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250" y="1184150"/>
            <a:ext cx="8572500" cy="52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c35e1c43c_0_93"/>
          <p:cNvSpPr txBox="1"/>
          <p:nvPr/>
        </p:nvSpPr>
        <p:spPr>
          <a:xfrm>
            <a:off x="836613" y="0"/>
            <a:ext cx="105156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Twitter Statistics.</a:t>
            </a:r>
            <a:endParaRPr b="0" i="0" sz="4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gbc35e1c43c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600" y="1211700"/>
            <a:ext cx="4746425" cy="5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c35e1c43c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325" y="1211699"/>
            <a:ext cx="6078074" cy="554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bc35e1c43c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4" cy="661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bc35e1c43c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34979" y="0"/>
            <a:ext cx="13258800" cy="65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c35e1c43c_0_119"/>
          <p:cNvSpPr/>
          <p:nvPr/>
        </p:nvSpPr>
        <p:spPr>
          <a:xfrm>
            <a:off x="1210275" y="1160899"/>
            <a:ext cx="9771446" cy="5692140"/>
          </a:xfrm>
          <a:custGeom>
            <a:rect b="b" l="l" r="r" t="t"/>
            <a:pathLst>
              <a:path extrusionOk="0" h="6858000" w="9771446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rgbClr val="D8D8D8">
              <a:alpha val="6156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ocial media: RIP The Influencer: pandemic hits stars of social media  communication, Marketing &amp; Advertising News, ET BrandEquity" id="388" name="Google Shape;388;gbc35e1c43c_0_119"/>
          <p:cNvPicPr preferRelativeResize="0"/>
          <p:nvPr/>
        </p:nvPicPr>
        <p:blipFill rotWithShape="1">
          <a:blip r:embed="rId3">
            <a:alphaModFix/>
          </a:blip>
          <a:srcRect b="0" l="0" r="0" t="1370"/>
          <a:stretch/>
        </p:blipFill>
        <p:spPr>
          <a:xfrm>
            <a:off x="1913225" y="1342975"/>
            <a:ext cx="8366902" cy="5520690"/>
          </a:xfrm>
          <a:custGeom>
            <a:rect b="b" l="l" r="r" t="t"/>
            <a:pathLst>
              <a:path extrusionOk="0" h="6858000" w="9270806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89" name="Google Shape;389;gbc35e1c43c_0_119"/>
          <p:cNvSpPr txBox="1"/>
          <p:nvPr/>
        </p:nvSpPr>
        <p:spPr>
          <a:xfrm>
            <a:off x="3441898" y="159866"/>
            <a:ext cx="5699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Who are the influencers?</a:t>
            </a:r>
            <a:endParaRPr b="1" i="0" sz="3600" u="none" cap="none" strike="noStrike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c35e1c43c_0_123"/>
          <p:cNvSpPr txBox="1"/>
          <p:nvPr/>
        </p:nvSpPr>
        <p:spPr>
          <a:xfrm>
            <a:off x="914075" y="0"/>
            <a:ext cx="105156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Selection Criteria for influencers</a:t>
            </a:r>
            <a:endParaRPr b="1" i="0" sz="4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bc35e1c43c_0_123"/>
          <p:cNvSpPr txBox="1"/>
          <p:nvPr/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 age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long the account has been active &gt; 5yrs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Ratio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ratio of following/followers - 0.3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Engagement Ratio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Relates total number of tweets versus public engagement – higher ratio = more engagement - 1.5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bc35e1c43c_0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bc35e1c43c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bc35e1c43c_0_135"/>
          <p:cNvPicPr preferRelativeResize="0"/>
          <p:nvPr/>
        </p:nvPicPr>
        <p:blipFill rotWithShape="1">
          <a:blip r:embed="rId3">
            <a:alphaModFix/>
          </a:blip>
          <a:srcRect b="0" l="0" r="0" t="7876"/>
          <a:stretch/>
        </p:blipFill>
        <p:spPr>
          <a:xfrm>
            <a:off x="103100" y="1176075"/>
            <a:ext cx="7343525" cy="54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bc35e1c43c_0_135"/>
          <p:cNvSpPr/>
          <p:nvPr/>
        </p:nvSpPr>
        <p:spPr>
          <a:xfrm>
            <a:off x="7674425" y="1176075"/>
            <a:ext cx="4369500" cy="56028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bc35e1c43c_0_135"/>
          <p:cNvSpPr txBox="1"/>
          <p:nvPr/>
        </p:nvSpPr>
        <p:spPr>
          <a:xfrm>
            <a:off x="8008125" y="1310025"/>
            <a:ext cx="3687000" cy="52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1143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Can we use Twitter to: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Understand sentiments towards the measures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Engage Twitter influencers in  COVID-19 prevention campaigns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Document sentiments towards COVID-19 mitigation measures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Noto Sans Symbols"/>
              <a:buChar char="❖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Sentiment analysis to understand non-COVID-19 related hardships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bc35e1c43c_0_135"/>
          <p:cNvSpPr txBox="1"/>
          <p:nvPr/>
        </p:nvSpPr>
        <p:spPr>
          <a:xfrm>
            <a:off x="0" y="0"/>
            <a:ext cx="12119699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Strategies for maintaining public support for COVID protective behaviours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c35e1c43c_0_139"/>
          <p:cNvSpPr txBox="1"/>
          <p:nvPr/>
        </p:nvSpPr>
        <p:spPr>
          <a:xfrm>
            <a:off x="376001" y="1434025"/>
            <a:ext cx="116523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Summary.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mining of Twitter data has great potential to inform response towards  COVID-19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Community’s sentiments can  inform selection of most useful prevention measures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Influencers via Twitter can be used as community champions for COVID-19 prevention measures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bc35e1c43c_0_139"/>
          <p:cNvSpPr txBox="1"/>
          <p:nvPr/>
        </p:nvSpPr>
        <p:spPr>
          <a:xfrm>
            <a:off x="536525" y="3145712"/>
            <a:ext cx="116523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Limitations.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Selection bias – tweeters do not reflect entire population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Tweets without location – excluded and might lead to selection bias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Tweets in local languages excluded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Under-representation on COVID-19 myths – censored by Twitter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 txBox="1"/>
          <p:nvPr/>
        </p:nvSpPr>
        <p:spPr>
          <a:xfrm>
            <a:off x="842760" y="100080"/>
            <a:ext cx="10868040" cy="73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32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COVID-19 in Uganda.</a:t>
            </a:r>
            <a:endParaRPr b="0" i="0" sz="4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97" name="Google Shape;297;p2"/>
          <p:cNvPicPr preferRelativeResize="0"/>
          <p:nvPr/>
        </p:nvPicPr>
        <p:blipFill rotWithShape="1">
          <a:blip r:embed="rId3">
            <a:alphaModFix/>
          </a:blip>
          <a:srcRect b="0" l="14706" r="10749" t="0"/>
          <a:stretch/>
        </p:blipFill>
        <p:spPr>
          <a:xfrm>
            <a:off x="704700" y="1353275"/>
            <a:ext cx="6984675" cy="51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"/>
          <p:cNvSpPr txBox="1"/>
          <p:nvPr/>
        </p:nvSpPr>
        <p:spPr>
          <a:xfrm>
            <a:off x="7935950" y="1615375"/>
            <a:ext cx="3865800" cy="5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COVID19 case identified March 21, 2020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Early COVID19 cases imported through cross-border drivers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2020 – Community transmission and 1st death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fatality rate 2.8%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Fairly high recovery rate 63.4%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14.2 tests per 1000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c35e1c43c_0_176"/>
          <p:cNvSpPr txBox="1"/>
          <p:nvPr/>
        </p:nvSpPr>
        <p:spPr>
          <a:xfrm>
            <a:off x="360825" y="1544279"/>
            <a:ext cx="11652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media analysis for other platforms and languages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steps to address large scale  “infodemic” surrounding COVID-19, vaccine etc in Uganda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Dashboards the detect misinformation in different regions – to inform targeted response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Nunito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sentiments about other emerging topics e.g. elections and their effect on COVID-19 response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bc35e1c43c_0_176"/>
          <p:cNvSpPr txBox="1"/>
          <p:nvPr/>
        </p:nvSpPr>
        <p:spPr>
          <a:xfrm>
            <a:off x="1764225" y="174700"/>
            <a:ext cx="8845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39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Next Steps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c35e1c43c_0_182"/>
          <p:cNvSpPr txBox="1"/>
          <p:nvPr/>
        </p:nvSpPr>
        <p:spPr>
          <a:xfrm>
            <a:off x="3343424" y="105100"/>
            <a:ext cx="5772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Acknowledgements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gbc35e1c43c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668" y="1519347"/>
            <a:ext cx="1442257" cy="1546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bc35e1c43c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624" y="1519338"/>
            <a:ext cx="2185416" cy="18540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H Expands Investment in HIV Cure Research | HIV.gov" id="440" name="Google Shape;440;gbc35e1c43c_0_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48880" y="3427338"/>
            <a:ext cx="2093822" cy="1438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gbc35e1c43c_0_182"/>
          <p:cNvGrpSpPr/>
          <p:nvPr/>
        </p:nvGrpSpPr>
        <p:grpSpPr>
          <a:xfrm>
            <a:off x="5853050" y="4349569"/>
            <a:ext cx="2211612" cy="2427191"/>
            <a:chOff x="1432000" y="883027"/>
            <a:chExt cx="1904100" cy="2327348"/>
          </a:xfrm>
        </p:grpSpPr>
        <p:pic>
          <p:nvPicPr>
            <p:cNvPr id="442" name="Google Shape;442;gbc35e1c43c_0_1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82673" y="883027"/>
              <a:ext cx="1802703" cy="176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gbc35e1c43c_0_182"/>
            <p:cNvSpPr txBox="1"/>
            <p:nvPr/>
          </p:nvSpPr>
          <p:spPr>
            <a:xfrm>
              <a:off x="1432000" y="2649675"/>
              <a:ext cx="19041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Tumwa Musimbi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@c_theDiff3r3nc3</a:t>
              </a:r>
              <a:endParaRPr b="1" i="0" sz="16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bc35e1c43c_0_182"/>
          <p:cNvGrpSpPr/>
          <p:nvPr/>
        </p:nvGrpSpPr>
        <p:grpSpPr>
          <a:xfrm>
            <a:off x="447745" y="4431266"/>
            <a:ext cx="3530788" cy="2386802"/>
            <a:chOff x="4056439" y="988057"/>
            <a:chExt cx="3168900" cy="2386802"/>
          </a:xfrm>
        </p:grpSpPr>
        <p:pic>
          <p:nvPicPr>
            <p:cNvPr id="445" name="Google Shape;445;gbc35e1c43c_0_1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47055" y="988057"/>
              <a:ext cx="1984806" cy="1754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gbc35e1c43c_0_182"/>
            <p:cNvSpPr txBox="1"/>
            <p:nvPr/>
          </p:nvSpPr>
          <p:spPr>
            <a:xfrm>
              <a:off x="4056439" y="2790159"/>
              <a:ext cx="3168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Mugume Atwine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@AtwineMugume</a:t>
              </a:r>
              <a:endParaRPr b="1" i="0" sz="16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gbc35e1c43c_0_182"/>
          <p:cNvGrpSpPr/>
          <p:nvPr/>
        </p:nvGrpSpPr>
        <p:grpSpPr>
          <a:xfrm>
            <a:off x="3578705" y="4349387"/>
            <a:ext cx="2004300" cy="2440936"/>
            <a:chOff x="1318316" y="3515514"/>
            <a:chExt cx="2004300" cy="2710044"/>
          </a:xfrm>
        </p:grpSpPr>
        <p:pic>
          <p:nvPicPr>
            <p:cNvPr id="448" name="Google Shape;448;gbc35e1c43c_0_1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41049" y="3515514"/>
              <a:ext cx="1981469" cy="1947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bc35e1c43c_0_182"/>
            <p:cNvSpPr txBox="1"/>
            <p:nvPr/>
          </p:nvSpPr>
          <p:spPr>
            <a:xfrm>
              <a:off x="1318316" y="5579358"/>
              <a:ext cx="2004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Richard Sserunjogi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@sserurichx</a:t>
              </a:r>
              <a:endParaRPr b="1" i="0" sz="1600" u="none" cap="none" strike="noStrik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gbc35e1c43c_0_1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51773" y="5226759"/>
            <a:ext cx="2522261" cy="95894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bc35e1c43c_0_182"/>
          <p:cNvSpPr txBox="1"/>
          <p:nvPr/>
        </p:nvSpPr>
        <p:spPr>
          <a:xfrm>
            <a:off x="1292962" y="1431484"/>
            <a:ext cx="51651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IDI data scientists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Daudi Jjingo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Gerald Mbowa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Dr. Andrew Kambugu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-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IDI staff – research office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"/>
          <p:cNvSpPr txBox="1"/>
          <p:nvPr/>
        </p:nvSpPr>
        <p:spPr>
          <a:xfrm>
            <a:off x="659880" y="1861920"/>
            <a:ext cx="10868040" cy="99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THANK YOU</a:t>
            </a:r>
            <a:endParaRPr b="0" i="0" sz="6000" u="none" cap="none" strike="noStrike">
              <a:solidFill>
                <a:srgbClr val="23347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c35e1c43c_0_1"/>
          <p:cNvSpPr/>
          <p:nvPr/>
        </p:nvSpPr>
        <p:spPr>
          <a:xfrm>
            <a:off x="67250" y="1160900"/>
            <a:ext cx="5431500" cy="5608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nsembelela Logos - COVID-19 | Ministry of Health" id="305" name="Google Shape;305;gbc35e1c43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2050" y="1221600"/>
            <a:ext cx="2194560" cy="210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ysical not social distancing" id="306" name="Google Shape;306;gbc35e1c43c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927" y="1221600"/>
            <a:ext cx="2465798" cy="21000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TN steps up COVID fight with new campaign promoting mask-wearing - MTN  Group" id="307" name="Google Shape;307;gbc35e1c43c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4570" y="3520049"/>
            <a:ext cx="4975016" cy="324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bc35e1c43c_0_1"/>
          <p:cNvSpPr txBox="1"/>
          <p:nvPr/>
        </p:nvSpPr>
        <p:spPr>
          <a:xfrm>
            <a:off x="475188" y="1371688"/>
            <a:ext cx="4803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Non-pharmaceutical mitigation measures</a:t>
            </a:r>
            <a:endParaRPr b="0" i="0" sz="3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bc35e1c43c_0_1"/>
          <p:cNvSpPr txBox="1"/>
          <p:nvPr/>
        </p:nvSpPr>
        <p:spPr>
          <a:xfrm>
            <a:off x="475188" y="2734144"/>
            <a:ext cx="48039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 masking spearheaded by government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Physical distancing key for epidemic control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Establishing community’s sentiments towards  COVID-19 is key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Several online surveys conducted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Limited use of social media platforms – in Africa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c35e1c43c_0_17"/>
          <p:cNvSpPr/>
          <p:nvPr/>
        </p:nvSpPr>
        <p:spPr>
          <a:xfrm>
            <a:off x="424350" y="1342975"/>
            <a:ext cx="7058400" cy="1718100"/>
          </a:xfrm>
          <a:prstGeom prst="rect">
            <a:avLst/>
          </a:prstGeom>
          <a:solidFill>
            <a:srgbClr val="3C566D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bc35e1c43c_0_17"/>
          <p:cNvSpPr txBox="1"/>
          <p:nvPr/>
        </p:nvSpPr>
        <p:spPr>
          <a:xfrm>
            <a:off x="621060" y="1491262"/>
            <a:ext cx="6594300" cy="14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Twitter?</a:t>
            </a:r>
            <a:endParaRPr b="0" i="0" sz="4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&#10;&#10;Description automatically generated" id="317" name="Google Shape;317;gbc35e1c43c_0_17"/>
          <p:cNvPicPr preferRelativeResize="0"/>
          <p:nvPr/>
        </p:nvPicPr>
        <p:blipFill rotWithShape="1">
          <a:blip r:embed="rId3">
            <a:alphaModFix/>
          </a:blip>
          <a:srcRect b="0" l="0" r="24316" t="0"/>
          <a:stretch/>
        </p:blipFill>
        <p:spPr>
          <a:xfrm>
            <a:off x="424351" y="3208874"/>
            <a:ext cx="7058312" cy="356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bc35e1c43c_0_17"/>
          <p:cNvSpPr txBox="1"/>
          <p:nvPr/>
        </p:nvSpPr>
        <p:spPr>
          <a:xfrm>
            <a:off x="7785575" y="1553701"/>
            <a:ext cx="4085100" cy="50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social networking micro-blogging platform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320M active users &amp; about 6M daily tweets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 dispatch of news &amp; comments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Wealth of information and easy to access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 can be used to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events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Investigate processes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88452"/>
              <a:buFont typeface="Noto Sans Symbols"/>
              <a:buChar char="❑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events, health &amp; effect hygiene control measures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c35e1c43c_0_13"/>
          <p:cNvSpPr txBox="1"/>
          <p:nvPr/>
        </p:nvSpPr>
        <p:spPr>
          <a:xfrm>
            <a:off x="1092425" y="121375"/>
            <a:ext cx="9419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Research questions</a:t>
            </a:r>
            <a:endParaRPr b="1" i="0" sz="4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bc35e1c43c_0_13"/>
          <p:cNvSpPr txBox="1"/>
          <p:nvPr/>
        </p:nvSpPr>
        <p:spPr>
          <a:xfrm>
            <a:off x="677021" y="1643550"/>
            <a:ext cx="10834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information on COVID-19 is shared via Twitter in Uganda?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sentiments do Ugandans have towards COVID-19?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these sentiments relate with COVID-19 statistics?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are the top influencers on COVID-19 via Twitter?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identify COVID-19 myths in Uganda using Twitter data?</a:t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c35e1c43c_0_9"/>
          <p:cNvSpPr txBox="1"/>
          <p:nvPr/>
        </p:nvSpPr>
        <p:spPr>
          <a:xfrm>
            <a:off x="0" y="121375"/>
            <a:ext cx="1181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Methods.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bc35e1c43c_0_9"/>
          <p:cNvSpPr txBox="1"/>
          <p:nvPr/>
        </p:nvSpPr>
        <p:spPr>
          <a:xfrm>
            <a:off x="543700" y="1406850"/>
            <a:ext cx="11181600" cy="5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Obtained Twitter data 1st March, 2020 – 30</a:t>
            </a:r>
            <a:r>
              <a:rPr b="0" baseline="3000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October, 2020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Extracted geotagged information to return tweets from Uganda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Keywords or hashtags included: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#COVID19UG, #COVID-UG, #COVID19_UG </a:t>
            </a:r>
            <a:endParaRPr b="0" i="0" sz="22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 three time period: Before, During and After lockdown 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analysis – contex</a:t>
            </a:r>
            <a:r>
              <a:rPr lang="en-US" sz="2590"/>
              <a:t>t based text evaluation for human emotions.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similarity (5-word gram) tweets with similarity to identify WHO myths on COVID-19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Char char="•"/>
            </a:pPr>
            <a:r>
              <a:rPr b="0" i="0" lang="en-US" sz="2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performed using R and Python - compares words/context (NLtoolKit) </a:t>
            </a:r>
            <a:endParaRPr b="0" i="0" sz="25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57"/>
              <a:buFont typeface="Arial"/>
              <a:buNone/>
            </a:pPr>
            <a:r>
              <a:rPr b="0" i="0" lang="en-US" sz="175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World Health Organization COVID-19 myths busters (</a:t>
            </a:r>
            <a:r>
              <a:rPr b="0" i="0" lang="en-US" sz="1757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https://www.who.int/emergencies/diseases/novel-coronavirus-2019/advice-for-public/myth-busters</a:t>
            </a:r>
            <a:r>
              <a:rPr b="0" i="0" lang="en-US" sz="175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00" lvl="0" marL="50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c35e1c43c_0_80"/>
          <p:cNvSpPr txBox="1"/>
          <p:nvPr/>
        </p:nvSpPr>
        <p:spPr>
          <a:xfrm>
            <a:off x="838200" y="0"/>
            <a:ext cx="105156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Count of Top 5 used Hashtags</a:t>
            </a:r>
            <a:endParaRPr b="1" i="0" sz="4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bc35e1c43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9147" y="2193656"/>
            <a:ext cx="5109000" cy="4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bc35e1c43c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551" y="1322173"/>
            <a:ext cx="5903392" cy="519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c35e1c43c_0_101"/>
          <p:cNvSpPr txBox="1"/>
          <p:nvPr/>
        </p:nvSpPr>
        <p:spPr>
          <a:xfrm>
            <a:off x="836613" y="-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Word Cloud Before Lockdown</a:t>
            </a:r>
            <a:endParaRPr b="1" i="0" sz="4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gbc35e1c43c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5200" y="1358450"/>
            <a:ext cx="8238900" cy="5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c35e1c43c_0_76"/>
          <p:cNvSpPr txBox="1"/>
          <p:nvPr/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Word Cloud During Lockdown</a:t>
            </a:r>
            <a:endParaRPr b="1" i="0" sz="4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bc35e1c43c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500" y="1325550"/>
            <a:ext cx="8314800" cy="51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2012-01-20T06:42:48Z</dcterms:created>
  <dc:creator>Dr. Denis Bbaale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D14E32A7-2100-4D90-9A66-A3360C9FBEDB</vt:lpwstr>
  </property>
  <property fmtid="{D5CDD505-2E9C-101B-9397-08002B2CF9AE}" pid="3" name="ArticulatePath">
    <vt:lpwstr>how we get to 25 million 29 10 14</vt:lpwstr>
  </property>
  <property fmtid="{D5CDD505-2E9C-101B-9397-08002B2CF9AE}" pid="4" name="ArticulateProjectFull">
    <vt:lpwstr>C:\Users\vsejal\Desktop\PPT Template Options Final.ppta</vt:lpwstr>
  </property>
  <property fmtid="{D5CDD505-2E9C-101B-9397-08002B2CF9AE}" pid="5" name="ArticulateProjectVersion">
    <vt:lpwstr>7</vt:lpwstr>
  </property>
  <property fmtid="{D5CDD505-2E9C-101B-9397-08002B2CF9AE}" pid="6" name="ArticulateUseProject">
    <vt:lpwstr>1</vt:lpwstr>
  </property>
</Properties>
</file>